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1" r:id="rId2"/>
    <p:sldId id="276" r:id="rId3"/>
    <p:sldId id="275" r:id="rId4"/>
    <p:sldId id="273" r:id="rId5"/>
    <p:sldId id="278" r:id="rId6"/>
    <p:sldId id="274" r:id="rId7"/>
    <p:sldId id="279" r:id="rId8"/>
    <p:sldId id="272" r:id="rId9"/>
    <p:sldId id="277" r:id="rId10"/>
    <p:sldId id="256" r:id="rId11"/>
    <p:sldId id="270" r:id="rId12"/>
    <p:sldId id="262" r:id="rId13"/>
    <p:sldId id="261" r:id="rId14"/>
    <p:sldId id="259" r:id="rId15"/>
    <p:sldId id="264" r:id="rId16"/>
    <p:sldId id="265" r:id="rId17"/>
    <p:sldId id="266" r:id="rId18"/>
    <p:sldId id="260" r:id="rId19"/>
    <p:sldId id="269" r:id="rId20"/>
    <p:sldId id="280" r:id="rId21"/>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56" autoAdjust="0"/>
  </p:normalViewPr>
  <p:slideViewPr>
    <p:cSldViewPr>
      <p:cViewPr varScale="1">
        <p:scale>
          <a:sx n="82" d="100"/>
          <a:sy n="82" d="100"/>
        </p:scale>
        <p:origin x="-245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44D19C42-0093-4EB7-B20F-B59446F43A21}" type="datetimeFigureOut">
              <a:rPr lang="en-IE" smtClean="0"/>
              <a:t>25/01/2018</a:t>
            </a:fld>
            <a:endParaRPr lang="en-IE"/>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703D623F-C63B-4E6D-B8F5-DB88F3AF90D1}" type="slidenum">
              <a:rPr lang="en-IE" smtClean="0"/>
              <a:t>‹#›</a:t>
            </a:fld>
            <a:endParaRPr lang="en-IE"/>
          </a:p>
        </p:txBody>
      </p:sp>
    </p:spTree>
    <p:extLst>
      <p:ext uri="{BB962C8B-B14F-4D97-AF65-F5344CB8AC3E}">
        <p14:creationId xmlns:p14="http://schemas.microsoft.com/office/powerpoint/2010/main" val="274010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3E174019-9146-4C2C-AF8F-58399233D332}" type="datetimeFigureOut">
              <a:rPr lang="en-IE" smtClean="0"/>
              <a:t>25/01/2018</a:t>
            </a:fld>
            <a:endParaRPr lang="en-IE"/>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80AC12D5-65C1-4CCD-B8AF-87BADD34A10D}" type="slidenum">
              <a:rPr lang="en-IE" smtClean="0"/>
              <a:t>‹#›</a:t>
            </a:fld>
            <a:endParaRPr lang="en-IE"/>
          </a:p>
        </p:txBody>
      </p:sp>
    </p:spTree>
    <p:extLst>
      <p:ext uri="{BB962C8B-B14F-4D97-AF65-F5344CB8AC3E}">
        <p14:creationId xmlns:p14="http://schemas.microsoft.com/office/powerpoint/2010/main" val="406313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1</a:t>
            </a:fld>
            <a:endParaRPr lang="en-IE"/>
          </a:p>
        </p:txBody>
      </p:sp>
    </p:spTree>
    <p:extLst>
      <p:ext uri="{BB962C8B-B14F-4D97-AF65-F5344CB8AC3E}">
        <p14:creationId xmlns:p14="http://schemas.microsoft.com/office/powerpoint/2010/main" val="346872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15</a:t>
            </a:fld>
            <a:endParaRPr lang="en-IE"/>
          </a:p>
        </p:txBody>
      </p:sp>
    </p:spTree>
    <p:extLst>
      <p:ext uri="{BB962C8B-B14F-4D97-AF65-F5344CB8AC3E}">
        <p14:creationId xmlns:p14="http://schemas.microsoft.com/office/powerpoint/2010/main" val="419005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16</a:t>
            </a:fld>
            <a:endParaRPr lang="en-IE"/>
          </a:p>
        </p:txBody>
      </p:sp>
    </p:spTree>
    <p:extLst>
      <p:ext uri="{BB962C8B-B14F-4D97-AF65-F5344CB8AC3E}">
        <p14:creationId xmlns:p14="http://schemas.microsoft.com/office/powerpoint/2010/main" val="224355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80AC12D5-65C1-4CCD-B8AF-87BADD34A10D}" type="slidenum">
              <a:rPr lang="en-IE" smtClean="0"/>
              <a:t>17</a:t>
            </a:fld>
            <a:endParaRPr lang="en-IE"/>
          </a:p>
        </p:txBody>
      </p:sp>
    </p:spTree>
    <p:extLst>
      <p:ext uri="{BB962C8B-B14F-4D97-AF65-F5344CB8AC3E}">
        <p14:creationId xmlns:p14="http://schemas.microsoft.com/office/powerpoint/2010/main" val="391777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57AECA97-E946-4C0A-8FE8-5C6F1C8DF0E3}" type="slidenum">
              <a:rPr lang="en-IE" smtClean="0"/>
              <a:t>18</a:t>
            </a:fld>
            <a:endParaRPr lang="en-IE"/>
          </a:p>
        </p:txBody>
      </p:sp>
    </p:spTree>
    <p:extLst>
      <p:ext uri="{BB962C8B-B14F-4D97-AF65-F5344CB8AC3E}">
        <p14:creationId xmlns:p14="http://schemas.microsoft.com/office/powerpoint/2010/main" val="157950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0AC12D5-65C1-4CCD-B8AF-87BADD34A10D}" type="slidenum">
              <a:rPr lang="en-IE" smtClean="0"/>
              <a:t>19</a:t>
            </a:fld>
            <a:endParaRPr lang="en-IE"/>
          </a:p>
        </p:txBody>
      </p:sp>
    </p:spTree>
    <p:extLst>
      <p:ext uri="{BB962C8B-B14F-4D97-AF65-F5344CB8AC3E}">
        <p14:creationId xmlns:p14="http://schemas.microsoft.com/office/powerpoint/2010/main" val="108462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3</a:t>
            </a:fld>
            <a:endParaRPr lang="en-IE"/>
          </a:p>
        </p:txBody>
      </p:sp>
    </p:spTree>
    <p:extLst>
      <p:ext uri="{BB962C8B-B14F-4D97-AF65-F5344CB8AC3E}">
        <p14:creationId xmlns:p14="http://schemas.microsoft.com/office/powerpoint/2010/main" val="82761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Slide Number Placeholder 3"/>
          <p:cNvSpPr>
            <a:spLocks noGrp="1"/>
          </p:cNvSpPr>
          <p:nvPr>
            <p:ph type="sldNum" sz="quarter" idx="10"/>
          </p:nvPr>
        </p:nvSpPr>
        <p:spPr/>
        <p:txBody>
          <a:bodyPr/>
          <a:lstStyle/>
          <a:p>
            <a:fld id="{80AC12D5-65C1-4CCD-B8AF-87BADD34A10D}" type="slidenum">
              <a:rPr lang="en-IE" smtClean="0"/>
              <a:t>6</a:t>
            </a:fld>
            <a:endParaRPr lang="en-IE"/>
          </a:p>
        </p:txBody>
      </p:sp>
    </p:spTree>
    <p:extLst>
      <p:ext uri="{BB962C8B-B14F-4D97-AF65-F5344CB8AC3E}">
        <p14:creationId xmlns:p14="http://schemas.microsoft.com/office/powerpoint/2010/main" val="177635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9</a:t>
            </a:fld>
            <a:endParaRPr lang="en-IE"/>
          </a:p>
        </p:txBody>
      </p:sp>
    </p:spTree>
    <p:extLst>
      <p:ext uri="{BB962C8B-B14F-4D97-AF65-F5344CB8AC3E}">
        <p14:creationId xmlns:p14="http://schemas.microsoft.com/office/powerpoint/2010/main" val="9096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10</a:t>
            </a:fld>
            <a:endParaRPr lang="en-IE"/>
          </a:p>
        </p:txBody>
      </p:sp>
    </p:spTree>
    <p:extLst>
      <p:ext uri="{BB962C8B-B14F-4D97-AF65-F5344CB8AC3E}">
        <p14:creationId xmlns:p14="http://schemas.microsoft.com/office/powerpoint/2010/main" val="47571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11</a:t>
            </a:fld>
            <a:endParaRPr lang="en-IE"/>
          </a:p>
        </p:txBody>
      </p:sp>
    </p:spTree>
    <p:extLst>
      <p:ext uri="{BB962C8B-B14F-4D97-AF65-F5344CB8AC3E}">
        <p14:creationId xmlns:p14="http://schemas.microsoft.com/office/powerpoint/2010/main" val="213936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Slide Number Placeholder 3"/>
          <p:cNvSpPr>
            <a:spLocks noGrp="1"/>
          </p:cNvSpPr>
          <p:nvPr>
            <p:ph type="sldNum" sz="quarter" idx="10"/>
          </p:nvPr>
        </p:nvSpPr>
        <p:spPr/>
        <p:txBody>
          <a:bodyPr/>
          <a:lstStyle/>
          <a:p>
            <a:fld id="{57AECA97-E946-4C0A-8FE8-5C6F1C8DF0E3}" type="slidenum">
              <a:rPr lang="en-IE" smtClean="0"/>
              <a:t>12</a:t>
            </a:fld>
            <a:endParaRPr lang="en-IE"/>
          </a:p>
        </p:txBody>
      </p:sp>
    </p:spTree>
    <p:extLst>
      <p:ext uri="{BB962C8B-B14F-4D97-AF65-F5344CB8AC3E}">
        <p14:creationId xmlns:p14="http://schemas.microsoft.com/office/powerpoint/2010/main" val="157950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0" baseline="0" dirty="0" smtClean="0"/>
          </a:p>
        </p:txBody>
      </p:sp>
      <p:sp>
        <p:nvSpPr>
          <p:cNvPr id="4" name="Slide Number Placeholder 3"/>
          <p:cNvSpPr>
            <a:spLocks noGrp="1"/>
          </p:cNvSpPr>
          <p:nvPr>
            <p:ph type="sldNum" sz="quarter" idx="10"/>
          </p:nvPr>
        </p:nvSpPr>
        <p:spPr/>
        <p:txBody>
          <a:bodyPr/>
          <a:lstStyle/>
          <a:p>
            <a:fld id="{57AECA97-E946-4C0A-8FE8-5C6F1C8DF0E3}" type="slidenum">
              <a:rPr lang="en-IE" smtClean="0"/>
              <a:t>13</a:t>
            </a:fld>
            <a:endParaRPr lang="en-IE"/>
          </a:p>
        </p:txBody>
      </p:sp>
    </p:spTree>
    <p:extLst>
      <p:ext uri="{BB962C8B-B14F-4D97-AF65-F5344CB8AC3E}">
        <p14:creationId xmlns:p14="http://schemas.microsoft.com/office/powerpoint/2010/main" val="157950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0AC12D5-65C1-4CCD-B8AF-87BADD34A10D}" type="slidenum">
              <a:rPr lang="en-IE" smtClean="0"/>
              <a:t>14</a:t>
            </a:fld>
            <a:endParaRPr lang="en-IE"/>
          </a:p>
        </p:txBody>
      </p:sp>
    </p:spTree>
    <p:extLst>
      <p:ext uri="{BB962C8B-B14F-4D97-AF65-F5344CB8AC3E}">
        <p14:creationId xmlns:p14="http://schemas.microsoft.com/office/powerpoint/2010/main" val="304150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780093-3D17-47CD-B377-759A96A6086D}" type="datetimeFigureOut">
              <a:rPr lang="en-IE" smtClean="0"/>
              <a:t>25/01/2018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2FAF86-0F4C-4019-83F8-FC0812CB6EB8}"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80093-3D17-47CD-B377-759A96A6086D}" type="datetimeFigureOut">
              <a:rPr lang="en-IE" smtClean="0"/>
              <a:t>25/01/2018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2FAF86-0F4C-4019-83F8-FC0812CB6EB8}"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5780093-3D17-47CD-B377-759A96A6086D}" type="datetimeFigureOut">
              <a:rPr lang="en-IE" smtClean="0"/>
              <a:t>25/01/2018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2FAF86-0F4C-4019-83F8-FC0812CB6EB8}" type="slidenum">
              <a:rPr lang="en-IE" smtClean="0"/>
              <a:t>‹#›</a:t>
            </a:fld>
            <a:endParaRPr lang="en-I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80093-3D17-47CD-B377-759A96A6086D}" type="datetimeFigureOut">
              <a:rPr lang="en-IE" smtClean="0"/>
              <a:t>25/01/2018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2FAF86-0F4C-4019-83F8-FC0812CB6EB8}" type="slidenum">
              <a:rPr lang="en-IE" smtClean="0"/>
              <a:t>‹#›</a:t>
            </a:fld>
            <a:endParaRPr lang="en-IE"/>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80093-3D17-47CD-B377-759A96A6086D}" type="datetimeFigureOut">
              <a:rPr lang="en-IE" smtClean="0"/>
              <a:t>25/01/2018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72FAF86-0F4C-4019-83F8-FC0812CB6EB8}"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5780093-3D17-47CD-B377-759A96A6086D}" type="datetimeFigureOut">
              <a:rPr lang="en-IE" smtClean="0"/>
              <a:t>25/01/2018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2FAF86-0F4C-4019-83F8-FC0812CB6EB8}" type="slidenum">
              <a:rPr lang="en-IE" smtClean="0"/>
              <a:t>‹#›</a:t>
            </a:fld>
            <a:endParaRPr lang="en-IE"/>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780093-3D17-47CD-B377-759A96A6086D}" type="datetimeFigureOut">
              <a:rPr lang="en-IE" smtClean="0"/>
              <a:t>25/01/2018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72FAF86-0F4C-4019-83F8-FC0812CB6EB8}"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80093-3D17-47CD-B377-759A96A6086D}" type="datetimeFigureOut">
              <a:rPr lang="en-IE" smtClean="0"/>
              <a:t>25/01/2018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72FAF86-0F4C-4019-83F8-FC0812CB6EB8}"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5780093-3D17-47CD-B377-759A96A6086D}" type="datetimeFigureOut">
              <a:rPr lang="en-IE" smtClean="0"/>
              <a:t>25/01/2018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72FAF86-0F4C-4019-83F8-FC0812CB6EB8}"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780093-3D17-47CD-B377-759A96A6086D}" type="datetimeFigureOut">
              <a:rPr lang="en-IE" smtClean="0"/>
              <a:t>25/01/2018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2FAF86-0F4C-4019-83F8-FC0812CB6EB8}" type="slidenum">
              <a:rPr lang="en-IE" smtClean="0"/>
              <a:t>‹#›</a:t>
            </a:fld>
            <a:endParaRPr lang="en-I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80093-3D17-47CD-B377-759A96A6086D}" type="datetimeFigureOut">
              <a:rPr lang="en-IE" smtClean="0"/>
              <a:t>25/01/2018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72FAF86-0F4C-4019-83F8-FC0812CB6EB8}" type="slidenum">
              <a:rPr lang="en-IE" smtClean="0"/>
              <a:t>‹#›</a:t>
            </a:fld>
            <a:endParaRPr lang="en-I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5780093-3D17-47CD-B377-759A96A6086D}" type="datetimeFigureOut">
              <a:rPr lang="en-IE" smtClean="0"/>
              <a:t>25/01/2018</a:t>
            </a:fld>
            <a:endParaRPr lang="en-I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I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2FAF86-0F4C-4019-83F8-FC0812CB6EB8}" type="slidenum">
              <a:rPr lang="en-IE" smtClean="0"/>
              <a:t>‹#›</a:t>
            </a:fld>
            <a:endParaRPr lang="en-I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739577"/>
            <a:ext cx="3384375" cy="977770"/>
          </a:xfrm>
          <a:prstGeom prst="rect">
            <a:avLst/>
          </a:prstGeom>
        </p:spPr>
      </p:pic>
      <p:sp>
        <p:nvSpPr>
          <p:cNvPr id="6" name="Title 5"/>
          <p:cNvSpPr>
            <a:spLocks noGrp="1"/>
          </p:cNvSpPr>
          <p:nvPr>
            <p:ph type="ctrTitle"/>
          </p:nvPr>
        </p:nvSpPr>
        <p:spPr>
          <a:xfrm>
            <a:off x="685800" y="1196752"/>
            <a:ext cx="7772400" cy="1656184"/>
          </a:xfrm>
        </p:spPr>
        <p:txBody>
          <a:bodyPr/>
          <a:lstStyle/>
          <a:p>
            <a:r>
              <a:rPr lang="en-IE" dirty="0" smtClean="0"/>
              <a:t>National Centre for Guidance in Education ( NCGE) </a:t>
            </a:r>
            <a:endParaRPr lang="en-IE" dirty="0"/>
          </a:p>
        </p:txBody>
      </p:sp>
      <p:sp>
        <p:nvSpPr>
          <p:cNvPr id="7" name="Subtitle 6"/>
          <p:cNvSpPr>
            <a:spLocks noGrp="1"/>
          </p:cNvSpPr>
          <p:nvPr>
            <p:ph type="subTitle" idx="1"/>
          </p:nvPr>
        </p:nvSpPr>
        <p:spPr>
          <a:xfrm>
            <a:off x="1371600" y="2924944"/>
            <a:ext cx="6400800" cy="2104257"/>
          </a:xfrm>
        </p:spPr>
        <p:txBody>
          <a:bodyPr>
            <a:normAutofit fontScale="92500" lnSpcReduction="20000"/>
          </a:bodyPr>
          <a:lstStyle/>
          <a:p>
            <a:r>
              <a:rPr lang="en-IE" dirty="0" smtClean="0"/>
              <a:t>Presentation to ETBI Principal’s Conference</a:t>
            </a:r>
          </a:p>
          <a:p>
            <a:r>
              <a:rPr lang="en-IE" i="1" dirty="0"/>
              <a:t>Leaders’ Learning: Excellence in our </a:t>
            </a:r>
            <a:r>
              <a:rPr lang="en-IE" i="1" dirty="0" smtClean="0"/>
              <a:t>schools</a:t>
            </a:r>
          </a:p>
          <a:p>
            <a:endParaRPr lang="en-IE" i="1" dirty="0"/>
          </a:p>
          <a:p>
            <a:r>
              <a:rPr lang="en-IE" i="1" dirty="0" smtClean="0"/>
              <a:t>Jennifer McKenzie, Director</a:t>
            </a:r>
          </a:p>
          <a:p>
            <a:r>
              <a:rPr lang="en-IE" i="1" dirty="0" smtClean="0"/>
              <a:t>Linda Darbey, Guidance Programme Co-ordinator</a:t>
            </a:r>
          </a:p>
          <a:p>
            <a:endParaRPr lang="en-IE" i="1" dirty="0" smtClean="0"/>
          </a:p>
          <a:p>
            <a:r>
              <a:rPr lang="en-IE" dirty="0" smtClean="0"/>
              <a:t>31</a:t>
            </a:r>
            <a:r>
              <a:rPr lang="en-IE" baseline="30000" dirty="0" smtClean="0"/>
              <a:t>st</a:t>
            </a:r>
            <a:r>
              <a:rPr lang="en-IE" dirty="0" smtClean="0"/>
              <a:t> January 2018</a:t>
            </a:r>
          </a:p>
          <a:p>
            <a:endParaRPr lang="en-IE" dirty="0"/>
          </a:p>
        </p:txBody>
      </p:sp>
    </p:spTree>
    <p:extLst>
      <p:ext uri="{BB962C8B-B14F-4D97-AF65-F5344CB8AC3E}">
        <p14:creationId xmlns:p14="http://schemas.microsoft.com/office/powerpoint/2010/main" val="264705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NCGE: A Whole School </a:t>
            </a:r>
            <a:r>
              <a:rPr lang="en-IE" smtClean="0"/>
              <a:t>Guidance Framework (2017)</a:t>
            </a:r>
            <a:endParaRPr lang="en-IE"/>
          </a:p>
        </p:txBody>
      </p:sp>
      <p:sp>
        <p:nvSpPr>
          <p:cNvPr id="3" name="Subtitle 2"/>
          <p:cNvSpPr>
            <a:spLocks noGrp="1"/>
          </p:cNvSpPr>
          <p:nvPr>
            <p:ph type="subTitle" idx="1"/>
          </p:nvPr>
        </p:nvSpPr>
        <p:spPr/>
        <p:txBody>
          <a:bodyPr/>
          <a:lstStyle/>
          <a:p>
            <a:r>
              <a:rPr lang="en-IE" dirty="0" smtClean="0"/>
              <a:t>Linda Darbey,</a:t>
            </a:r>
          </a:p>
          <a:p>
            <a:r>
              <a:rPr lang="en-IE" dirty="0" smtClean="0"/>
              <a:t>Guidance Programme Coordinator,</a:t>
            </a:r>
          </a:p>
          <a:p>
            <a:r>
              <a:rPr lang="en-IE" dirty="0" smtClean="0"/>
              <a:t>NCGE</a:t>
            </a:r>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01" y="5739577"/>
            <a:ext cx="3240360" cy="977770"/>
          </a:xfrm>
          <a:prstGeom prst="rect">
            <a:avLst/>
          </a:prstGeom>
        </p:spPr>
      </p:pic>
    </p:spTree>
    <p:extLst>
      <p:ext uri="{BB962C8B-B14F-4D97-AF65-F5344CB8AC3E}">
        <p14:creationId xmlns:p14="http://schemas.microsoft.com/office/powerpoint/2010/main" val="3615656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Presentation Overview</a:t>
            </a:r>
            <a:endParaRPr lang="en-IE" dirty="0"/>
          </a:p>
        </p:txBody>
      </p:sp>
      <p:sp>
        <p:nvSpPr>
          <p:cNvPr id="3" name="Content Placeholder 2"/>
          <p:cNvSpPr>
            <a:spLocks noGrp="1"/>
          </p:cNvSpPr>
          <p:nvPr>
            <p:ph sz="quarter" idx="13"/>
          </p:nvPr>
        </p:nvSpPr>
        <p:spPr>
          <a:xfrm>
            <a:off x="467544" y="2996952"/>
            <a:ext cx="8219256" cy="3561259"/>
          </a:xfrm>
        </p:spPr>
        <p:txBody>
          <a:bodyPr>
            <a:normAutofit/>
          </a:bodyPr>
          <a:lstStyle/>
          <a:p>
            <a:r>
              <a:rPr lang="en-IE" sz="3200" dirty="0" smtClean="0"/>
              <a:t>Overview of the Framework</a:t>
            </a:r>
          </a:p>
          <a:p>
            <a:r>
              <a:rPr lang="en-IE" sz="3200" dirty="0" smtClean="0"/>
              <a:t>Continuum of Support Model: WSG</a:t>
            </a:r>
          </a:p>
          <a:p>
            <a:r>
              <a:rPr lang="en-IE" sz="3200" dirty="0" smtClean="0"/>
              <a:t>NCGE Resources and Supports</a:t>
            </a:r>
          </a:p>
          <a:p>
            <a:r>
              <a:rPr lang="en-IE" sz="3200" dirty="0" smtClean="0"/>
              <a:t>Table Discussion</a:t>
            </a:r>
            <a:endParaRPr lang="en-IE" sz="3200"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6296" y="4869160"/>
            <a:ext cx="1602675" cy="1684340"/>
          </a:xfrm>
          <a:prstGeom prst="rect">
            <a:avLst/>
          </a:prstGeom>
        </p:spPr>
      </p:pic>
    </p:spTree>
    <p:extLst>
      <p:ext uri="{BB962C8B-B14F-4D97-AF65-F5344CB8AC3E}">
        <p14:creationId xmlns:p14="http://schemas.microsoft.com/office/powerpoint/2010/main" val="306386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40" y="404664"/>
            <a:ext cx="8640960" cy="926976"/>
          </a:xfrm>
        </p:spPr>
        <p:txBody>
          <a:bodyPr>
            <a:normAutofit fontScale="90000"/>
          </a:bodyPr>
          <a:lstStyle/>
          <a:p>
            <a:pPr algn="l"/>
            <a:r>
              <a:rPr lang="en-IE" sz="3200" dirty="0" smtClean="0"/>
              <a:t>NCGE: A Whole School Guidance Framework (2017)</a:t>
            </a:r>
            <a:endParaRPr lang="en-US" sz="3200"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868144" y="1844824"/>
            <a:ext cx="2802012"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2"/>
          <p:cNvSpPr>
            <a:spLocks noGrp="1"/>
          </p:cNvSpPr>
          <p:nvPr>
            <p:ph sz="quarter" idx="14"/>
          </p:nvPr>
        </p:nvSpPr>
        <p:spPr>
          <a:xfrm>
            <a:off x="323528" y="2204864"/>
            <a:ext cx="5122912" cy="3384376"/>
          </a:xfrm>
        </p:spPr>
        <p:txBody>
          <a:bodyPr>
            <a:normAutofit/>
          </a:bodyPr>
          <a:lstStyle/>
          <a:p>
            <a:pPr marL="538163" lvl="1"/>
            <a:r>
              <a:rPr lang="en-IE" sz="2800" dirty="0" smtClean="0"/>
              <a:t>Context</a:t>
            </a:r>
          </a:p>
          <a:p>
            <a:pPr marL="538163" lvl="1"/>
            <a:r>
              <a:rPr lang="en-IE" sz="2800" dirty="0" smtClean="0"/>
              <a:t>Aim</a:t>
            </a:r>
          </a:p>
          <a:p>
            <a:pPr marL="538163" lvl="1"/>
            <a:r>
              <a:rPr lang="en-IE" sz="2800" dirty="0" smtClean="0"/>
              <a:t>Continuum of support model: WSG</a:t>
            </a:r>
          </a:p>
          <a:p>
            <a:pPr marL="538163" lvl="1"/>
            <a:r>
              <a:rPr lang="en-IE" sz="2800" dirty="0" smtClean="0"/>
              <a:t>Three areas of learning and associated competences</a:t>
            </a:r>
          </a:p>
        </p:txBody>
      </p:sp>
    </p:spTree>
    <p:extLst>
      <p:ext uri="{BB962C8B-B14F-4D97-AF65-F5344CB8AC3E}">
        <p14:creationId xmlns:p14="http://schemas.microsoft.com/office/powerpoint/2010/main" val="1393870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9872" y="116632"/>
            <a:ext cx="5580112" cy="719931"/>
          </a:xfrm>
        </p:spPr>
        <p:txBody>
          <a:bodyPr>
            <a:normAutofit/>
          </a:bodyPr>
          <a:lstStyle/>
          <a:p>
            <a:pPr algn="l"/>
            <a:r>
              <a:rPr lang="en-IE" sz="2800" dirty="0" smtClean="0"/>
              <a:t>Continuum of Support Model: WSG</a:t>
            </a:r>
            <a:endParaRPr lang="en-US" sz="2800" dirty="0"/>
          </a:p>
        </p:txBody>
      </p:sp>
      <p:sp>
        <p:nvSpPr>
          <p:cNvPr id="6" name="Content Placeholder 2"/>
          <p:cNvSpPr>
            <a:spLocks noGrp="1"/>
          </p:cNvSpPr>
          <p:nvPr>
            <p:ph sz="quarter" idx="4294967295"/>
          </p:nvPr>
        </p:nvSpPr>
        <p:spPr>
          <a:xfrm>
            <a:off x="5220071" y="2492896"/>
            <a:ext cx="3780806" cy="2808288"/>
          </a:xfrm>
        </p:spPr>
        <p:txBody>
          <a:bodyPr>
            <a:noAutofit/>
          </a:bodyPr>
          <a:lstStyle/>
          <a:p>
            <a:pPr marL="0" indent="0">
              <a:buNone/>
            </a:pPr>
            <a:r>
              <a:rPr lang="en-IE" sz="2800" dirty="0" smtClean="0"/>
              <a:t>Overview:</a:t>
            </a:r>
          </a:p>
          <a:p>
            <a:pPr marL="0" indent="0">
              <a:buNone/>
            </a:pPr>
            <a:endParaRPr lang="en-IE" sz="2800" dirty="0" smtClean="0"/>
          </a:p>
          <a:p>
            <a:pPr lvl="1"/>
            <a:r>
              <a:rPr lang="en-IE" sz="2800" dirty="0" smtClean="0"/>
              <a:t>Guidance for All</a:t>
            </a:r>
          </a:p>
          <a:p>
            <a:pPr lvl="1"/>
            <a:r>
              <a:rPr lang="en-IE" sz="2800" dirty="0" smtClean="0"/>
              <a:t>Guidance for Some</a:t>
            </a:r>
          </a:p>
          <a:p>
            <a:pPr lvl="1"/>
            <a:r>
              <a:rPr lang="en-IE" sz="2800" dirty="0" smtClean="0"/>
              <a:t>Guidance for A Few</a:t>
            </a:r>
          </a:p>
        </p:txBody>
      </p:sp>
      <p:pic>
        <p:nvPicPr>
          <p:cNvPr id="4" name="Picture 2" descr="C:\Users\linda.darbey\Desktop\WS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4" y="1379521"/>
            <a:ext cx="5185127" cy="536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888"/>
            <a:ext cx="3851920" cy="720824"/>
          </a:xfrm>
        </p:spPr>
        <p:txBody>
          <a:bodyPr>
            <a:normAutofit/>
          </a:bodyPr>
          <a:lstStyle/>
          <a:p>
            <a:pPr algn="r"/>
            <a:r>
              <a:rPr lang="en-IE" sz="2800" dirty="0" smtClean="0"/>
              <a:t>WSG: Guidance for All</a:t>
            </a:r>
            <a:endParaRPr lang="en-IE" sz="2800" dirty="0"/>
          </a:p>
        </p:txBody>
      </p:sp>
      <p:pic>
        <p:nvPicPr>
          <p:cNvPr id="8" name="Content Placeholder 7"/>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4715" t="4951" r="27915" b="5416"/>
          <a:stretch/>
        </p:blipFill>
        <p:spPr>
          <a:xfrm>
            <a:off x="0" y="1025525"/>
            <a:ext cx="3419475" cy="5532438"/>
          </a:xfr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7" name="Rectangle 3"/>
          <p:cNvSpPr>
            <a:spLocks noChangeArrowheads="1"/>
          </p:cNvSpPr>
          <p:nvPr/>
        </p:nvSpPr>
        <p:spPr bwMode="auto">
          <a:xfrm>
            <a:off x="0" y="294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2" descr="C:\Users\linda.darbey\Desktop\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844824"/>
            <a:ext cx="54665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linda.darbey\Desktop\Picture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052" y="5013176"/>
            <a:ext cx="6226380" cy="9361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8584" y="2391406"/>
            <a:ext cx="24574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260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528" y="116632"/>
            <a:ext cx="5076056" cy="675227"/>
          </a:xfrm>
        </p:spPr>
        <p:txBody>
          <a:bodyPr>
            <a:normAutofit/>
          </a:bodyPr>
          <a:lstStyle/>
          <a:p>
            <a:r>
              <a:rPr lang="en-IE" sz="2800" dirty="0" smtClean="0"/>
              <a:t>WSG: Guidance for Some</a:t>
            </a:r>
            <a:endParaRPr lang="en-IE" sz="2800" dirty="0"/>
          </a:p>
        </p:txBody>
      </p:sp>
      <p:pic>
        <p:nvPicPr>
          <p:cNvPr id="17" name="Content Placeholder 16"/>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79512" y="1010424"/>
            <a:ext cx="3456384" cy="5837450"/>
          </a:xfrm>
        </p:spPr>
      </p:pic>
      <p:pic>
        <p:nvPicPr>
          <p:cNvPr id="15" name="Content Placeholder 14"/>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707904" y="2924944"/>
            <a:ext cx="5310582" cy="2309045"/>
          </a:xfrm>
        </p:spPr>
      </p:pic>
    </p:spTree>
    <p:extLst>
      <p:ext uri="{BB962C8B-B14F-4D97-AF65-F5344CB8AC3E}">
        <p14:creationId xmlns:p14="http://schemas.microsoft.com/office/powerpoint/2010/main" val="13994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116632"/>
            <a:ext cx="4572000" cy="714598"/>
          </a:xfrm>
        </p:spPr>
        <p:txBody>
          <a:bodyPr>
            <a:normAutofit/>
          </a:bodyPr>
          <a:lstStyle/>
          <a:p>
            <a:pPr algn="l"/>
            <a:r>
              <a:rPr lang="en-IE" sz="2800" dirty="0" smtClean="0"/>
              <a:t>WSG: Guidance for a Few</a:t>
            </a:r>
            <a:endParaRPr lang="en-IE" sz="2800" dirty="0"/>
          </a:p>
        </p:txBody>
      </p:sp>
      <p:pic>
        <p:nvPicPr>
          <p:cNvPr id="9" name="Content Placeholder 8"/>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403647" y="1628800"/>
            <a:ext cx="6717935" cy="5040560"/>
          </a:xfrm>
        </p:spPr>
      </p:pic>
    </p:spTree>
    <p:extLst>
      <p:ext uri="{BB962C8B-B14F-4D97-AF65-F5344CB8AC3E}">
        <p14:creationId xmlns:p14="http://schemas.microsoft.com/office/powerpoint/2010/main" val="2423851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22589"/>
            <a:ext cx="5436096" cy="858614"/>
          </a:xfrm>
        </p:spPr>
        <p:txBody>
          <a:bodyPr>
            <a:normAutofit/>
          </a:bodyPr>
          <a:lstStyle/>
          <a:p>
            <a:r>
              <a:rPr lang="en-IE" sz="2800" dirty="0" smtClean="0"/>
              <a:t>WSG: Students’ Guidance Needs</a:t>
            </a:r>
            <a:endParaRPr lang="en-IE" sz="2800" dirty="0"/>
          </a:p>
        </p:txBody>
      </p:sp>
      <p:pic>
        <p:nvPicPr>
          <p:cNvPr id="7" name="Content Placeholder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267744" y="1772816"/>
            <a:ext cx="4572000" cy="4467063"/>
          </a:xfrm>
        </p:spPr>
      </p:pic>
    </p:spTree>
    <p:extLst>
      <p:ext uri="{BB962C8B-B14F-4D97-AF65-F5344CB8AC3E}">
        <p14:creationId xmlns:p14="http://schemas.microsoft.com/office/powerpoint/2010/main" val="1062244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5760640" cy="926976"/>
          </a:xfrm>
        </p:spPr>
        <p:txBody>
          <a:bodyPr>
            <a:normAutofit/>
          </a:bodyPr>
          <a:lstStyle/>
          <a:p>
            <a:pPr algn="l"/>
            <a:r>
              <a:rPr lang="en-IE" sz="3200" dirty="0" smtClean="0"/>
              <a:t>NCGE Resources &amp; Supports</a:t>
            </a:r>
            <a:endParaRPr lang="en-US" sz="3200" dirty="0"/>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5868144" y="1844824"/>
            <a:ext cx="2802012"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Content Placeholder 2"/>
          <p:cNvSpPr>
            <a:spLocks noGrp="1"/>
          </p:cNvSpPr>
          <p:nvPr>
            <p:ph sz="quarter" idx="14"/>
          </p:nvPr>
        </p:nvSpPr>
        <p:spPr>
          <a:xfrm>
            <a:off x="467544" y="1988840"/>
            <a:ext cx="5122912" cy="3921300"/>
          </a:xfrm>
        </p:spPr>
        <p:txBody>
          <a:bodyPr>
            <a:normAutofit/>
          </a:bodyPr>
          <a:lstStyle/>
          <a:p>
            <a:pPr marL="0" indent="0">
              <a:buNone/>
            </a:pPr>
            <a:endParaRPr lang="en-IE" dirty="0" smtClean="0"/>
          </a:p>
          <a:p>
            <a:pPr marL="0" indent="0">
              <a:buNone/>
            </a:pPr>
            <a:r>
              <a:rPr lang="en-IE" dirty="0"/>
              <a:t>Pilot Programme</a:t>
            </a:r>
          </a:p>
          <a:p>
            <a:pPr lvl="1"/>
            <a:r>
              <a:rPr lang="en-IE" sz="2400" dirty="0"/>
              <a:t>18 Schools (3 ETBs)</a:t>
            </a:r>
            <a:endParaRPr lang="en-US" sz="2400" dirty="0"/>
          </a:p>
          <a:p>
            <a:pPr marL="0" indent="0">
              <a:buNone/>
            </a:pPr>
            <a:endParaRPr lang="en-IE" dirty="0"/>
          </a:p>
          <a:p>
            <a:pPr marL="0" indent="0">
              <a:buNone/>
            </a:pPr>
            <a:r>
              <a:rPr lang="en-IE" dirty="0" smtClean="0"/>
              <a:t>Resources &amp; Supports</a:t>
            </a:r>
          </a:p>
          <a:p>
            <a:pPr lvl="1"/>
            <a:r>
              <a:rPr lang="en-IE" sz="2400" dirty="0" smtClean="0"/>
              <a:t>Planning the programme/service</a:t>
            </a:r>
          </a:p>
          <a:p>
            <a:pPr lvl="1"/>
            <a:r>
              <a:rPr lang="en-IE" sz="2400" dirty="0" smtClean="0"/>
              <a:t>Designing the programme/service</a:t>
            </a:r>
          </a:p>
          <a:p>
            <a:pPr lvl="1"/>
            <a:r>
              <a:rPr lang="en-IE" sz="2400" dirty="0" smtClean="0"/>
              <a:t>Delivering learning experiences</a:t>
            </a:r>
          </a:p>
          <a:p>
            <a:endParaRPr lang="en-IE" dirty="0" smtClean="0"/>
          </a:p>
        </p:txBody>
      </p:sp>
    </p:spTree>
    <p:extLst>
      <p:ext uri="{BB962C8B-B14F-4D97-AF65-F5344CB8AC3E}">
        <p14:creationId xmlns:p14="http://schemas.microsoft.com/office/powerpoint/2010/main" val="2893466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 to you!</a:t>
            </a:r>
            <a:endParaRPr lang="en-IE" dirty="0"/>
          </a:p>
        </p:txBody>
      </p:sp>
      <p:sp>
        <p:nvSpPr>
          <p:cNvPr id="3" name="Content Placeholder 2"/>
          <p:cNvSpPr>
            <a:spLocks noGrp="1"/>
          </p:cNvSpPr>
          <p:nvPr>
            <p:ph sz="quarter" idx="13"/>
          </p:nvPr>
        </p:nvSpPr>
        <p:spPr>
          <a:xfrm>
            <a:off x="539552" y="2924944"/>
            <a:ext cx="7931224" cy="3312368"/>
          </a:xfrm>
        </p:spPr>
        <p:txBody>
          <a:bodyPr>
            <a:normAutofit/>
          </a:bodyPr>
          <a:lstStyle/>
          <a:p>
            <a:r>
              <a:rPr lang="en-IE" sz="3200" dirty="0"/>
              <a:t>Discuss the whole school guidance wheel – what are your key observations/is it a useful representation of WSG?</a:t>
            </a:r>
          </a:p>
          <a:p>
            <a:r>
              <a:rPr lang="en-IE" sz="3200" dirty="0"/>
              <a:t>How could you use the Wheel in your school to start a conversation on whole school guidance?</a:t>
            </a:r>
          </a:p>
          <a:p>
            <a:endParaRPr lang="en-IE" dirty="0" smtClean="0"/>
          </a:p>
          <a:p>
            <a:endParaRPr lang="en-IE" dirty="0"/>
          </a:p>
        </p:txBody>
      </p:sp>
    </p:spTree>
    <p:extLst>
      <p:ext uri="{BB962C8B-B14F-4D97-AF65-F5344CB8AC3E}">
        <p14:creationId xmlns:p14="http://schemas.microsoft.com/office/powerpoint/2010/main" val="1175370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492896"/>
            <a:ext cx="7408333" cy="3450696"/>
          </a:xfrm>
        </p:spPr>
        <p:txBody>
          <a:bodyPr/>
          <a:lstStyle/>
          <a:p>
            <a:r>
              <a:rPr lang="en-IE" sz="3200" dirty="0" smtClean="0"/>
              <a:t>NCGE role and remit</a:t>
            </a:r>
          </a:p>
          <a:p>
            <a:r>
              <a:rPr lang="en-IE" sz="3200" dirty="0" smtClean="0"/>
              <a:t>Policy context informing this work</a:t>
            </a:r>
          </a:p>
          <a:p>
            <a:r>
              <a:rPr lang="en-IE" sz="3200" dirty="0" smtClean="0"/>
              <a:t>What we have done so far</a:t>
            </a:r>
          </a:p>
          <a:p>
            <a:r>
              <a:rPr lang="en-IE" sz="3200" dirty="0" smtClean="0"/>
              <a:t>Where we go next</a:t>
            </a:r>
          </a:p>
          <a:p>
            <a:endParaRPr lang="en-IE" dirty="0"/>
          </a:p>
          <a:p>
            <a:r>
              <a:rPr lang="en-IE" sz="3600" dirty="0" smtClean="0"/>
              <a:t>Whole School Guidance Framework </a:t>
            </a:r>
            <a:endParaRPr lang="en-IE" sz="3600"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0272" y="3068960"/>
            <a:ext cx="1908109" cy="2005337"/>
          </a:xfrm>
          <a:prstGeom prst="rect">
            <a:avLst/>
          </a:prstGeom>
        </p:spPr>
      </p:pic>
      <p:sp>
        <p:nvSpPr>
          <p:cNvPr id="8" name="Title 1"/>
          <p:cNvSpPr>
            <a:spLocks noGrp="1"/>
          </p:cNvSpPr>
          <p:nvPr>
            <p:ph type="title"/>
          </p:nvPr>
        </p:nvSpPr>
        <p:spPr>
          <a:xfrm>
            <a:off x="457200" y="338328"/>
            <a:ext cx="8229600" cy="1252728"/>
          </a:xfrm>
        </p:spPr>
        <p:txBody>
          <a:bodyPr/>
          <a:lstStyle/>
          <a:p>
            <a:r>
              <a:rPr lang="en-IE" dirty="0" smtClean="0"/>
              <a:t>Presentation Overview</a:t>
            </a:r>
            <a:endParaRPr lang="en-IE" dirty="0"/>
          </a:p>
        </p:txBody>
      </p:sp>
    </p:spTree>
    <p:extLst>
      <p:ext uri="{BB962C8B-B14F-4D97-AF65-F5344CB8AC3E}">
        <p14:creationId xmlns:p14="http://schemas.microsoft.com/office/powerpoint/2010/main" val="140711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692696"/>
            <a:ext cx="1728192" cy="1816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itle 10"/>
          <p:cNvSpPr>
            <a:spLocks noGrp="1"/>
          </p:cNvSpPr>
          <p:nvPr>
            <p:ph type="title"/>
          </p:nvPr>
        </p:nvSpPr>
        <p:spPr>
          <a:xfrm>
            <a:off x="3748752" y="1124744"/>
            <a:ext cx="5067494" cy="2448272"/>
          </a:xfrm>
        </p:spPr>
        <p:txBody>
          <a:bodyPr>
            <a:noAutofit/>
          </a:bodyPr>
          <a:lstStyle/>
          <a:p>
            <a:r>
              <a:rPr lang="en-IE" sz="3200" dirty="0" smtClean="0"/>
              <a:t/>
            </a:r>
            <a:br>
              <a:rPr lang="en-IE" sz="3200" dirty="0" smtClean="0"/>
            </a:br>
            <a:r>
              <a:rPr lang="en-IE" sz="3200" dirty="0" smtClean="0"/>
              <a:t>jennifer.mckenzie@ncge.ie</a:t>
            </a:r>
            <a:br>
              <a:rPr lang="en-IE" sz="3200" dirty="0" smtClean="0"/>
            </a:br>
            <a:r>
              <a:rPr lang="en-IE" sz="3200" dirty="0" smtClean="0"/>
              <a:t/>
            </a:r>
            <a:br>
              <a:rPr lang="en-IE" sz="3200" dirty="0" smtClean="0"/>
            </a:br>
            <a:r>
              <a:rPr lang="en-IE" sz="3200" dirty="0" smtClean="0"/>
              <a:t>linda.darbey@ncge.ie</a:t>
            </a:r>
            <a:br>
              <a:rPr lang="en-IE" sz="3200" dirty="0" smtClean="0"/>
            </a:br>
            <a:r>
              <a:rPr lang="en-IE" sz="3200" dirty="0"/>
              <a:t/>
            </a:r>
            <a:br>
              <a:rPr lang="en-IE" sz="3200" dirty="0"/>
            </a:br>
            <a:r>
              <a:rPr lang="en-IE" sz="3200" dirty="0" smtClean="0"/>
              <a:t>ncgeinfo@ncge.ie</a:t>
            </a:r>
            <a:br>
              <a:rPr lang="en-IE" sz="3200" dirty="0" smtClean="0"/>
            </a:br>
            <a:endParaRPr lang="en-IE" sz="3200" dirty="0"/>
          </a:p>
        </p:txBody>
      </p:sp>
      <p:sp>
        <p:nvSpPr>
          <p:cNvPr id="12" name="TextBox 11"/>
          <p:cNvSpPr txBox="1"/>
          <p:nvPr/>
        </p:nvSpPr>
        <p:spPr>
          <a:xfrm>
            <a:off x="338214" y="3548975"/>
            <a:ext cx="3585232" cy="707886"/>
          </a:xfrm>
          <a:prstGeom prst="rect">
            <a:avLst/>
          </a:prstGeom>
          <a:noFill/>
        </p:spPr>
        <p:txBody>
          <a:bodyPr wrap="square" rtlCol="0">
            <a:spAutoFit/>
          </a:bodyPr>
          <a:lstStyle/>
          <a:p>
            <a:r>
              <a:rPr lang="en-IE" sz="4000" dirty="0" smtClean="0">
                <a:solidFill>
                  <a:schemeClr val="bg1"/>
                </a:solidFill>
              </a:rPr>
              <a:t>www.ncge.ie</a:t>
            </a:r>
            <a:endParaRPr lang="en-IE" sz="4000" dirty="0">
              <a:solidFill>
                <a:schemeClr val="bg1"/>
              </a:solidFill>
            </a:endParaRPr>
          </a:p>
        </p:txBody>
      </p:sp>
      <p:sp>
        <p:nvSpPr>
          <p:cNvPr id="13" name="TextBox 12"/>
          <p:cNvSpPr txBox="1"/>
          <p:nvPr/>
        </p:nvSpPr>
        <p:spPr>
          <a:xfrm>
            <a:off x="6132650" y="4288359"/>
            <a:ext cx="2687822" cy="523220"/>
          </a:xfrm>
          <a:prstGeom prst="rect">
            <a:avLst/>
          </a:prstGeom>
          <a:noFill/>
        </p:spPr>
        <p:txBody>
          <a:bodyPr wrap="square" rtlCol="0">
            <a:spAutoFit/>
          </a:bodyPr>
          <a:lstStyle/>
          <a:p>
            <a:pPr algn="r"/>
            <a:r>
              <a:rPr lang="en-IE" sz="2800" dirty="0" smtClean="0">
                <a:solidFill>
                  <a:schemeClr val="bg1"/>
                </a:solidFill>
              </a:rPr>
              <a:t>@</a:t>
            </a:r>
            <a:r>
              <a:rPr lang="en-IE" sz="2800" dirty="0" err="1" smtClean="0">
                <a:solidFill>
                  <a:schemeClr val="bg1"/>
                </a:solidFill>
              </a:rPr>
              <a:t>ncgeguidance</a:t>
            </a:r>
            <a:endParaRPr lang="en-IE" sz="2800" dirty="0">
              <a:solidFill>
                <a:schemeClr val="bg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993" y="2132856"/>
            <a:ext cx="1356479" cy="138134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303214"/>
            <a:ext cx="576064" cy="576064"/>
          </a:xfrm>
          <a:prstGeom prst="rect">
            <a:avLst/>
          </a:prstGeom>
        </p:spPr>
      </p:pic>
      <p:pic>
        <p:nvPicPr>
          <p:cNvPr id="4098" name="Picture 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80742" y="4303214"/>
            <a:ext cx="551908" cy="55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927862" y="4406580"/>
            <a:ext cx="4320480" cy="369332"/>
          </a:xfrm>
          <a:prstGeom prst="rect">
            <a:avLst/>
          </a:prstGeom>
          <a:noFill/>
        </p:spPr>
        <p:txBody>
          <a:bodyPr wrap="square" rtlCol="0">
            <a:spAutoFit/>
          </a:bodyPr>
          <a:lstStyle/>
          <a:p>
            <a:r>
              <a:rPr lang="en-IE" b="1" dirty="0" smtClean="0">
                <a:solidFill>
                  <a:schemeClr val="bg1"/>
                </a:solidFill>
              </a:rPr>
              <a:t>www.ncge.ie/school-guidance-handbook</a:t>
            </a:r>
            <a:r>
              <a:rPr lang="en-IE" b="1" dirty="0">
                <a:solidFill>
                  <a:schemeClr val="bg1"/>
                </a:solidFill>
              </a:rPr>
              <a:t>/</a:t>
            </a:r>
          </a:p>
        </p:txBody>
      </p:sp>
      <p:sp>
        <p:nvSpPr>
          <p:cNvPr id="18" name="TextBox 17"/>
          <p:cNvSpPr txBox="1"/>
          <p:nvPr/>
        </p:nvSpPr>
        <p:spPr>
          <a:xfrm>
            <a:off x="539552" y="5661248"/>
            <a:ext cx="3600400" cy="1015663"/>
          </a:xfrm>
          <a:prstGeom prst="rect">
            <a:avLst/>
          </a:prstGeom>
          <a:noFill/>
        </p:spPr>
        <p:txBody>
          <a:bodyPr wrap="square" rtlCol="0">
            <a:spAutoFit/>
          </a:bodyPr>
          <a:lstStyle/>
          <a:p>
            <a:r>
              <a:rPr lang="en-IE" sz="6000" b="1" dirty="0" smtClean="0">
                <a:solidFill>
                  <a:srgbClr val="00718C"/>
                </a:solidFill>
              </a:rPr>
              <a:t>Thank you </a:t>
            </a:r>
            <a:endParaRPr lang="en-IE" sz="6000" b="1" dirty="0">
              <a:solidFill>
                <a:srgbClr val="00718C"/>
              </a:solidFill>
            </a:endParaRPr>
          </a:p>
        </p:txBody>
      </p:sp>
    </p:spTree>
    <p:extLst>
      <p:ext uri="{BB962C8B-B14F-4D97-AF65-F5344CB8AC3E}">
        <p14:creationId xmlns:p14="http://schemas.microsoft.com/office/powerpoint/2010/main" val="3695538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NCGE</a:t>
            </a:r>
            <a:endParaRPr lang="en-IE" dirty="0"/>
          </a:p>
        </p:txBody>
      </p:sp>
      <p:sp>
        <p:nvSpPr>
          <p:cNvPr id="3" name="Content Placeholder 2"/>
          <p:cNvSpPr>
            <a:spLocks noGrp="1"/>
          </p:cNvSpPr>
          <p:nvPr>
            <p:ph sz="quarter" idx="13"/>
          </p:nvPr>
        </p:nvSpPr>
        <p:spPr>
          <a:xfrm>
            <a:off x="395536" y="2204864"/>
            <a:ext cx="4258816" cy="4392488"/>
          </a:xfrm>
        </p:spPr>
        <p:txBody>
          <a:bodyPr>
            <a:normAutofit/>
          </a:bodyPr>
          <a:lstStyle/>
          <a:p>
            <a:r>
              <a:rPr lang="en-IE" sz="2000" dirty="0" smtClean="0"/>
              <a:t>Agency of the Dept</a:t>
            </a:r>
            <a:r>
              <a:rPr lang="en-IE" sz="2000" dirty="0"/>
              <a:t>.</a:t>
            </a:r>
            <a:r>
              <a:rPr lang="en-IE" sz="2000" dirty="0" smtClean="0"/>
              <a:t> of Education and Skills</a:t>
            </a:r>
          </a:p>
          <a:p>
            <a:r>
              <a:rPr lang="en-IE" sz="2000" dirty="0" smtClean="0"/>
              <a:t>Representative for Ireland  in EU</a:t>
            </a:r>
          </a:p>
          <a:p>
            <a:pPr marL="0" indent="0">
              <a:buNone/>
            </a:pPr>
            <a:r>
              <a:rPr lang="en-IE" sz="2000" b="1" dirty="0" smtClean="0"/>
              <a:t>AIMS</a:t>
            </a:r>
          </a:p>
          <a:p>
            <a:r>
              <a:rPr lang="en-IE" sz="2000" dirty="0" smtClean="0"/>
              <a:t>promote </a:t>
            </a:r>
            <a:r>
              <a:rPr lang="en-IE" sz="2000" dirty="0"/>
              <a:t>the implementation of best practice in guidance counselling in schools, centres for education, and Further Education and Training </a:t>
            </a:r>
            <a:r>
              <a:rPr lang="en-IE" sz="2000" dirty="0" smtClean="0"/>
              <a:t>settings</a:t>
            </a:r>
          </a:p>
          <a:p>
            <a:r>
              <a:rPr lang="en-IE" sz="2000" dirty="0" smtClean="0"/>
              <a:t>advise </a:t>
            </a:r>
            <a:r>
              <a:rPr lang="en-IE" sz="2000" dirty="0"/>
              <a:t>on policy and strategies for the promotion of a continuum of guidance in the context of lifelong </a:t>
            </a:r>
            <a:r>
              <a:rPr lang="en-IE" sz="2000" dirty="0" smtClean="0"/>
              <a:t>learning</a:t>
            </a:r>
          </a:p>
        </p:txBody>
      </p:sp>
      <p:sp>
        <p:nvSpPr>
          <p:cNvPr id="4" name="Content Placeholder 3"/>
          <p:cNvSpPr>
            <a:spLocks noGrp="1"/>
          </p:cNvSpPr>
          <p:nvPr>
            <p:ph sz="quarter" idx="14"/>
          </p:nvPr>
        </p:nvSpPr>
        <p:spPr>
          <a:xfrm>
            <a:off x="4932040" y="2537520"/>
            <a:ext cx="3754760" cy="4320480"/>
          </a:xfrm>
        </p:spPr>
        <p:txBody>
          <a:bodyPr>
            <a:normAutofit/>
          </a:bodyPr>
          <a:lstStyle/>
          <a:p>
            <a:pPr marL="0" indent="0">
              <a:buNone/>
            </a:pPr>
            <a:r>
              <a:rPr lang="en-IE" sz="1800" b="1" dirty="0" smtClean="0"/>
              <a:t>ACTIVITIES </a:t>
            </a:r>
          </a:p>
          <a:p>
            <a:r>
              <a:rPr lang="en-IE" sz="1800" dirty="0" smtClean="0"/>
              <a:t>(</a:t>
            </a:r>
            <a:r>
              <a:rPr lang="en-IE" sz="1800" dirty="0" err="1"/>
              <a:t>i</a:t>
            </a:r>
            <a:r>
              <a:rPr lang="en-IE" sz="1800" dirty="0"/>
              <a:t>)	inform and support the development of DES lifelong guidance policy in the education and training </a:t>
            </a:r>
            <a:r>
              <a:rPr lang="en-IE" sz="1800" dirty="0" smtClean="0"/>
              <a:t>sector</a:t>
            </a:r>
          </a:p>
          <a:p>
            <a:endParaRPr lang="en-IE" sz="1800" dirty="0"/>
          </a:p>
          <a:p>
            <a:r>
              <a:rPr lang="en-IE" sz="1800" dirty="0"/>
              <a:t>(ii)	develop and support quality guidance practice in post primary schools and the FET </a:t>
            </a:r>
            <a:r>
              <a:rPr lang="en-IE" sz="1800" dirty="0" smtClean="0"/>
              <a:t>sector</a:t>
            </a:r>
          </a:p>
          <a:p>
            <a:endParaRPr lang="en-IE" sz="1800" dirty="0"/>
          </a:p>
          <a:p>
            <a:r>
              <a:rPr lang="en-IE" sz="1800" dirty="0"/>
              <a:t>(iii)	promote and support a national and EU focus to guidance policy provision and practice</a:t>
            </a:r>
          </a:p>
          <a:p>
            <a:endParaRPr lang="en-IE" sz="1800" dirty="0"/>
          </a:p>
        </p:txBody>
      </p:sp>
    </p:spTree>
    <p:extLst>
      <p:ext uri="{BB962C8B-B14F-4D97-AF65-F5344CB8AC3E}">
        <p14:creationId xmlns:p14="http://schemas.microsoft.com/office/powerpoint/2010/main" val="167696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36912"/>
            <a:ext cx="8435280" cy="3744416"/>
          </a:xfrm>
        </p:spPr>
        <p:txBody>
          <a:bodyPr>
            <a:normAutofit/>
          </a:bodyPr>
          <a:lstStyle/>
          <a:p>
            <a:r>
              <a:rPr lang="en-IE" dirty="0" smtClean="0"/>
              <a:t>EU Council Resolutions 2004, 2008 on Lifelong guidance</a:t>
            </a:r>
          </a:p>
          <a:p>
            <a:pPr marL="0" indent="0">
              <a:buNone/>
            </a:pPr>
            <a:r>
              <a:rPr lang="en-IE" dirty="0" smtClean="0"/>
              <a:t>Invited Member States to : </a:t>
            </a:r>
          </a:p>
          <a:p>
            <a:pPr marL="457200" indent="-457200">
              <a:buAutoNum type="arabicPeriod"/>
            </a:pPr>
            <a:r>
              <a:rPr lang="en-IE" dirty="0" smtClean="0"/>
              <a:t>encourage </a:t>
            </a:r>
            <a:r>
              <a:rPr lang="en-IE" dirty="0"/>
              <a:t>the lifelong acquisition of career management skills; </a:t>
            </a:r>
            <a:endParaRPr lang="en-IE" dirty="0" smtClean="0"/>
          </a:p>
          <a:p>
            <a:pPr marL="457200" indent="-457200">
              <a:buAutoNum type="arabicPeriod"/>
            </a:pPr>
            <a:r>
              <a:rPr lang="en-IE" dirty="0" smtClean="0"/>
              <a:t>facilitate </a:t>
            </a:r>
            <a:r>
              <a:rPr lang="en-IE" dirty="0"/>
              <a:t>access by all citizens to guidance services; </a:t>
            </a:r>
            <a:endParaRPr lang="en-IE" dirty="0" smtClean="0"/>
          </a:p>
          <a:p>
            <a:pPr marL="457200" indent="-457200">
              <a:buAutoNum type="arabicPeriod"/>
            </a:pPr>
            <a:r>
              <a:rPr lang="en-IE" dirty="0" smtClean="0"/>
              <a:t>develop </a:t>
            </a:r>
            <a:r>
              <a:rPr lang="en-IE" dirty="0"/>
              <a:t>the quality assurance of guidance provision; </a:t>
            </a:r>
            <a:endParaRPr lang="en-IE" dirty="0" smtClean="0"/>
          </a:p>
          <a:p>
            <a:pPr marL="457200" indent="-457200">
              <a:buAutoNum type="arabicPeriod"/>
            </a:pPr>
            <a:r>
              <a:rPr lang="en-IE" dirty="0" smtClean="0"/>
              <a:t>encourage </a:t>
            </a:r>
            <a:r>
              <a:rPr lang="en-IE" dirty="0"/>
              <a:t>coordination and cooperation among the various national, regional and local stakeholders.</a:t>
            </a:r>
          </a:p>
        </p:txBody>
      </p:sp>
      <p:sp>
        <p:nvSpPr>
          <p:cNvPr id="2" name="Title 1"/>
          <p:cNvSpPr>
            <a:spLocks noGrp="1"/>
          </p:cNvSpPr>
          <p:nvPr>
            <p:ph type="title"/>
          </p:nvPr>
        </p:nvSpPr>
        <p:spPr/>
        <p:txBody>
          <a:bodyPr/>
          <a:lstStyle/>
          <a:p>
            <a:r>
              <a:rPr lang="en-IE" dirty="0" smtClean="0"/>
              <a:t>Policy – EU </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1712338" cy="84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108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795507"/>
            <a:ext cx="6552728" cy="3342453"/>
          </a:xfrm>
          <a:prstGeom prst="rect">
            <a:avLst/>
          </a:prstGeom>
        </p:spPr>
        <p:txBody>
          <a:bodyPr wrap="square">
            <a:spAutoFit/>
          </a:bodyPr>
          <a:lstStyle/>
          <a:p>
            <a:pPr marL="274320" lvl="0" indent="-274320">
              <a:spcBef>
                <a:spcPct val="20000"/>
              </a:spcBef>
              <a:buClr>
                <a:srgbClr val="00718C"/>
              </a:buClr>
              <a:buSzPct val="100000"/>
              <a:buFont typeface="Symbol" pitchFamily="18" charset="2"/>
              <a:buChar char=""/>
            </a:pPr>
            <a:r>
              <a:rPr lang="en-IE" sz="3200" dirty="0">
                <a:solidFill>
                  <a:srgbClr val="00718C"/>
                </a:solidFill>
              </a:rPr>
              <a:t>European Lifelong Guidance Policy Network (ELGPN</a:t>
            </a:r>
            <a:r>
              <a:rPr lang="en-IE" sz="3200" dirty="0" smtClean="0">
                <a:solidFill>
                  <a:srgbClr val="00718C"/>
                </a:solidFill>
              </a:rPr>
              <a:t>)</a:t>
            </a:r>
          </a:p>
          <a:p>
            <a:pPr lvl="0">
              <a:spcBef>
                <a:spcPct val="20000"/>
              </a:spcBef>
              <a:buClr>
                <a:srgbClr val="00718C"/>
              </a:buClr>
              <a:buSzPct val="100000"/>
            </a:pPr>
            <a:endParaRPr lang="en-IE" sz="3200" dirty="0">
              <a:solidFill>
                <a:srgbClr val="00718C"/>
              </a:solidFill>
            </a:endParaRPr>
          </a:p>
          <a:p>
            <a:pPr marL="274320" lvl="0" indent="-274320">
              <a:spcBef>
                <a:spcPct val="20000"/>
              </a:spcBef>
              <a:buClr>
                <a:srgbClr val="00718C"/>
              </a:buClr>
              <a:buSzPct val="100000"/>
              <a:buFont typeface="Wingdings" panose="05000000000000000000" pitchFamily="2" charset="2"/>
              <a:buChar char="ü"/>
            </a:pPr>
            <a:r>
              <a:rPr lang="en-IE" sz="3200" dirty="0">
                <a:solidFill>
                  <a:srgbClr val="00718C"/>
                </a:solidFill>
              </a:rPr>
              <a:t>Quality Assurance and Evidence base for </a:t>
            </a:r>
            <a:r>
              <a:rPr lang="en-IE" sz="3200" dirty="0" smtClean="0">
                <a:solidFill>
                  <a:srgbClr val="00718C"/>
                </a:solidFill>
              </a:rPr>
              <a:t>Guidance </a:t>
            </a:r>
            <a:endParaRPr lang="en-IE" sz="3200" dirty="0">
              <a:solidFill>
                <a:srgbClr val="00718C"/>
              </a:solidFill>
            </a:endParaRPr>
          </a:p>
          <a:p>
            <a:pPr marL="274320" lvl="0" indent="-274320">
              <a:spcBef>
                <a:spcPct val="20000"/>
              </a:spcBef>
              <a:buClr>
                <a:srgbClr val="00718C"/>
              </a:buClr>
              <a:buSzPct val="100000"/>
              <a:buFont typeface="Wingdings" panose="05000000000000000000" pitchFamily="2" charset="2"/>
              <a:buChar char="ü"/>
            </a:pPr>
            <a:r>
              <a:rPr lang="en-IE" sz="3200" dirty="0">
                <a:solidFill>
                  <a:srgbClr val="00718C"/>
                </a:solidFill>
              </a:rPr>
              <a:t>Career Management Skills </a:t>
            </a:r>
          </a:p>
        </p:txBody>
      </p:sp>
      <p:sp>
        <p:nvSpPr>
          <p:cNvPr id="7" name="Title 1"/>
          <p:cNvSpPr>
            <a:spLocks noGrp="1"/>
          </p:cNvSpPr>
          <p:nvPr>
            <p:ph type="title"/>
          </p:nvPr>
        </p:nvSpPr>
        <p:spPr>
          <a:xfrm>
            <a:off x="457200" y="338328"/>
            <a:ext cx="8229600" cy="1252728"/>
          </a:xfrm>
        </p:spPr>
        <p:txBody>
          <a:bodyPr/>
          <a:lstStyle/>
          <a:p>
            <a:r>
              <a:rPr lang="en-IE" dirty="0" smtClean="0"/>
              <a:t>Policy – EU </a:t>
            </a:r>
            <a:endParaRPr lang="en-I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356992"/>
            <a:ext cx="238059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90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492896"/>
            <a:ext cx="7200800" cy="3960440"/>
          </a:xfrm>
        </p:spPr>
        <p:txBody>
          <a:bodyPr>
            <a:normAutofit lnSpcReduction="10000"/>
          </a:bodyPr>
          <a:lstStyle/>
          <a:p>
            <a:r>
              <a:rPr lang="en-IE" sz="2000" b="1" dirty="0" smtClean="0"/>
              <a:t>Education Act 1998 Section 9 ( c ) </a:t>
            </a:r>
            <a:endParaRPr lang="en-IE" sz="2000" b="1" dirty="0"/>
          </a:p>
          <a:p>
            <a:pPr marL="0" indent="0">
              <a:buNone/>
            </a:pPr>
            <a:r>
              <a:rPr lang="en-IE" sz="2000" dirty="0"/>
              <a:t> </a:t>
            </a:r>
            <a:r>
              <a:rPr lang="en-IE" sz="2000" dirty="0" smtClean="0"/>
              <a:t>a recognised school shall use </a:t>
            </a:r>
            <a:r>
              <a:rPr lang="en-IE" sz="2000" dirty="0"/>
              <a:t>its </a:t>
            </a:r>
            <a:r>
              <a:rPr lang="en-IE" sz="2000" dirty="0" smtClean="0"/>
              <a:t>available resources to: </a:t>
            </a:r>
          </a:p>
          <a:p>
            <a:pPr marL="0" indent="0">
              <a:buNone/>
            </a:pPr>
            <a:r>
              <a:rPr lang="en-IE" sz="2000" b="1" i="1" dirty="0" smtClean="0"/>
              <a:t>(</a:t>
            </a:r>
            <a:r>
              <a:rPr lang="en-IE" sz="2000" b="1" i="1" dirty="0"/>
              <a:t>c) ensure that students have access to appropriate guidance </a:t>
            </a:r>
            <a:r>
              <a:rPr lang="en-IE" sz="2000" b="1" i="1" dirty="0" smtClean="0"/>
              <a:t>to assist </a:t>
            </a:r>
            <a:r>
              <a:rPr lang="en-IE" sz="2000" b="1" i="1" dirty="0"/>
              <a:t>them in their educational and career </a:t>
            </a:r>
            <a:r>
              <a:rPr lang="en-IE" sz="2000" b="1" i="1" dirty="0" smtClean="0"/>
              <a:t>choices</a:t>
            </a:r>
          </a:p>
          <a:p>
            <a:pPr marL="0" indent="0">
              <a:buNone/>
            </a:pPr>
            <a:endParaRPr lang="en-IE" sz="2000" b="1" i="1" dirty="0" smtClean="0"/>
          </a:p>
          <a:p>
            <a:r>
              <a:rPr lang="en-IE" sz="2000" b="1" dirty="0" smtClean="0"/>
              <a:t>DES Guidelines (2005)</a:t>
            </a:r>
          </a:p>
          <a:p>
            <a:pPr marL="0" indent="0">
              <a:buNone/>
            </a:pPr>
            <a:r>
              <a:rPr lang="en-IE" sz="2000" i="1" dirty="0" smtClean="0"/>
              <a:t>GUIDANCE refers </a:t>
            </a:r>
            <a:r>
              <a:rPr lang="en-IE" sz="2000" i="1" dirty="0"/>
              <a:t>to a range of learning experiences provided in a developmental sequence, that assist students to develop self-management skills which will lead to effective choices and decisions about their lives. It encompasses the three separate, but interlinked, areas of personal and social development, educational guidance and career </a:t>
            </a:r>
            <a:r>
              <a:rPr lang="en-IE" sz="2000" i="1" dirty="0" smtClean="0"/>
              <a:t>guidance </a:t>
            </a:r>
          </a:p>
          <a:p>
            <a:pPr marL="0" indent="0">
              <a:buNone/>
            </a:pPr>
            <a:endParaRPr lang="en-IE" sz="2000" i="1" dirty="0" smtClean="0"/>
          </a:p>
          <a:p>
            <a:endParaRPr lang="en-IE" sz="2600" dirty="0"/>
          </a:p>
          <a:p>
            <a:pPr marL="0" indent="0">
              <a:buNone/>
            </a:pPr>
            <a:endParaRPr lang="en-IE" dirty="0" smtClean="0"/>
          </a:p>
        </p:txBody>
      </p:sp>
      <p:sp>
        <p:nvSpPr>
          <p:cNvPr id="2" name="Title 1"/>
          <p:cNvSpPr>
            <a:spLocks noGrp="1"/>
          </p:cNvSpPr>
          <p:nvPr>
            <p:ph type="title"/>
          </p:nvPr>
        </p:nvSpPr>
        <p:spPr/>
        <p:txBody>
          <a:bodyPr/>
          <a:lstStyle/>
          <a:p>
            <a:r>
              <a:rPr lang="en-IE" dirty="0" smtClean="0"/>
              <a:t>Policy  - National </a:t>
            </a:r>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443" y="2811611"/>
            <a:ext cx="1732248" cy="878497"/>
          </a:xfrm>
          <a:prstGeom prst="rect">
            <a:avLst/>
          </a:prstGeom>
        </p:spPr>
      </p:pic>
    </p:spTree>
    <p:extLst>
      <p:ext uri="{BB962C8B-B14F-4D97-AF65-F5344CB8AC3E}">
        <p14:creationId xmlns:p14="http://schemas.microsoft.com/office/powerpoint/2010/main" val="178053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708920"/>
            <a:ext cx="7408333" cy="3816424"/>
          </a:xfrm>
        </p:spPr>
        <p:txBody>
          <a:bodyPr>
            <a:normAutofit fontScale="92500" lnSpcReduction="20000"/>
          </a:bodyPr>
          <a:lstStyle/>
          <a:p>
            <a:pPr lvl="0">
              <a:buClr>
                <a:srgbClr val="00718C"/>
              </a:buClr>
            </a:pPr>
            <a:r>
              <a:rPr lang="en-IE" sz="2200" b="1" dirty="0">
                <a:solidFill>
                  <a:srgbClr val="00718C"/>
                </a:solidFill>
              </a:rPr>
              <a:t>NCGE Review on behalf of  DES 2012-2013 ; - Recommendations</a:t>
            </a:r>
          </a:p>
          <a:p>
            <a:pPr lvl="0">
              <a:buClr>
                <a:srgbClr val="00718C"/>
              </a:buClr>
              <a:buFont typeface="Wingdings" panose="05000000000000000000" pitchFamily="2" charset="2"/>
              <a:buChar char="ü"/>
            </a:pPr>
            <a:r>
              <a:rPr lang="en-IE" sz="2200" dirty="0">
                <a:solidFill>
                  <a:srgbClr val="00718C"/>
                </a:solidFill>
              </a:rPr>
              <a:t>A user-friendly national ICT based system should be developed and implemented to support the documenting and analysis of guidance provision in schools</a:t>
            </a:r>
          </a:p>
          <a:p>
            <a:pPr lvl="0">
              <a:buClr>
                <a:srgbClr val="00718C"/>
              </a:buClr>
              <a:buFont typeface="Wingdings" panose="05000000000000000000" pitchFamily="2" charset="2"/>
              <a:buChar char="ü"/>
            </a:pPr>
            <a:r>
              <a:rPr lang="en-IE" sz="2200" dirty="0">
                <a:solidFill>
                  <a:srgbClr val="00718C"/>
                </a:solidFill>
              </a:rPr>
              <a:t>NCGE should continue to support schools’ management and guidance counsellors in developing the whole school guidance plan</a:t>
            </a:r>
          </a:p>
          <a:p>
            <a:pPr marL="0" lvl="0" indent="0">
              <a:buClr>
                <a:srgbClr val="00718C"/>
              </a:buClr>
              <a:buNone/>
            </a:pPr>
            <a:endParaRPr lang="en-IE" sz="2200" dirty="0">
              <a:solidFill>
                <a:srgbClr val="00718C"/>
              </a:solidFill>
            </a:endParaRPr>
          </a:p>
          <a:p>
            <a:pPr lvl="0">
              <a:buClr>
                <a:srgbClr val="00718C"/>
              </a:buClr>
            </a:pPr>
            <a:r>
              <a:rPr lang="en-IE" sz="2200" b="1" dirty="0">
                <a:solidFill>
                  <a:srgbClr val="00718C"/>
                </a:solidFill>
              </a:rPr>
              <a:t>DES Career Guidance Review  2018 </a:t>
            </a:r>
          </a:p>
          <a:p>
            <a:pPr lvl="0">
              <a:buClr>
                <a:srgbClr val="00718C"/>
              </a:buClr>
              <a:buFont typeface="Wingdings" panose="05000000000000000000" pitchFamily="2" charset="2"/>
              <a:buChar char="ü"/>
            </a:pPr>
            <a:r>
              <a:rPr lang="en-IE" sz="2200" i="1" dirty="0">
                <a:solidFill>
                  <a:srgbClr val="00718C"/>
                </a:solidFill>
              </a:rPr>
              <a:t>The review will look at the quality of information available to students in relation to career guidance, the sources of this information and how the system is organised to support students in this area. </a:t>
            </a:r>
          </a:p>
          <a:p>
            <a:endParaRPr lang="en-IE" dirty="0"/>
          </a:p>
        </p:txBody>
      </p:sp>
      <p:sp>
        <p:nvSpPr>
          <p:cNvPr id="4" name="Title 1"/>
          <p:cNvSpPr>
            <a:spLocks noGrp="1"/>
          </p:cNvSpPr>
          <p:nvPr>
            <p:ph type="title"/>
          </p:nvPr>
        </p:nvSpPr>
        <p:spPr>
          <a:xfrm>
            <a:off x="457200" y="338328"/>
            <a:ext cx="8229600" cy="1252728"/>
          </a:xfrm>
        </p:spPr>
        <p:txBody>
          <a:bodyPr/>
          <a:lstStyle/>
          <a:p>
            <a:r>
              <a:rPr lang="en-IE" dirty="0" smtClean="0"/>
              <a:t>Policy  - National </a:t>
            </a:r>
            <a:endParaRPr lang="en-I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0443" y="2811611"/>
            <a:ext cx="1732248" cy="878497"/>
          </a:xfrm>
          <a:prstGeom prst="rect">
            <a:avLst/>
          </a:prstGeom>
        </p:spPr>
      </p:pic>
    </p:spTree>
    <p:extLst>
      <p:ext uri="{BB962C8B-B14F-4D97-AF65-F5344CB8AC3E}">
        <p14:creationId xmlns:p14="http://schemas.microsoft.com/office/powerpoint/2010/main" val="341772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692" y="5013174"/>
            <a:ext cx="2623308" cy="1844826"/>
          </a:xfrm>
          <a:prstGeom prst="ellipse">
            <a:avLst/>
          </a:prstGeom>
          <a:ln>
            <a:noFill/>
          </a:ln>
          <a:effectLst>
            <a:softEdge rad="112500"/>
          </a:effectLst>
        </p:spPr>
      </p:pic>
      <p:sp>
        <p:nvSpPr>
          <p:cNvPr id="3" name="Content Placeholder 2"/>
          <p:cNvSpPr>
            <a:spLocks noGrp="1"/>
          </p:cNvSpPr>
          <p:nvPr>
            <p:ph idx="1"/>
          </p:nvPr>
        </p:nvSpPr>
        <p:spPr>
          <a:xfrm>
            <a:off x="251520" y="2708920"/>
            <a:ext cx="7408333" cy="3450696"/>
          </a:xfrm>
        </p:spPr>
        <p:txBody>
          <a:bodyPr>
            <a:normAutofit/>
          </a:bodyPr>
          <a:lstStyle/>
          <a:p>
            <a:r>
              <a:rPr lang="en-IE" dirty="0"/>
              <a:t>NCGE, </a:t>
            </a:r>
            <a:r>
              <a:rPr lang="en-IE" dirty="0" smtClean="0"/>
              <a:t>DES Inspectorate, </a:t>
            </a:r>
            <a:r>
              <a:rPr lang="en-IE" b="1" i="1" dirty="0"/>
              <a:t>NAPD</a:t>
            </a:r>
            <a:r>
              <a:rPr lang="en-IE" dirty="0"/>
              <a:t>, NEPS, NCCA, </a:t>
            </a:r>
            <a:r>
              <a:rPr lang="en-IE" dirty="0" smtClean="0"/>
              <a:t>IGC, Directors of Studies of Guidance Counselling</a:t>
            </a:r>
          </a:p>
          <a:p>
            <a:pPr marL="0" indent="0">
              <a:buNone/>
            </a:pPr>
            <a:endParaRPr lang="en-IE" dirty="0"/>
          </a:p>
          <a:p>
            <a:r>
              <a:rPr lang="en-IE" dirty="0" smtClean="0"/>
              <a:t>Identify Guidance </a:t>
            </a:r>
            <a:r>
              <a:rPr lang="en-IE" dirty="0"/>
              <a:t>Learning Outcomes 1</a:t>
            </a:r>
            <a:r>
              <a:rPr lang="en-IE" baseline="30000" dirty="0"/>
              <a:t>st</a:t>
            </a:r>
            <a:r>
              <a:rPr lang="en-IE" dirty="0"/>
              <a:t> – 6</a:t>
            </a:r>
            <a:r>
              <a:rPr lang="en-IE" baseline="30000" dirty="0"/>
              <a:t>th</a:t>
            </a:r>
            <a:r>
              <a:rPr lang="en-IE" dirty="0"/>
              <a:t> </a:t>
            </a:r>
            <a:r>
              <a:rPr lang="en-IE" dirty="0" smtClean="0"/>
              <a:t>Year</a:t>
            </a:r>
          </a:p>
          <a:p>
            <a:pPr marL="0" indent="0">
              <a:buNone/>
            </a:pPr>
            <a:endParaRPr lang="en-IE" dirty="0" smtClean="0"/>
          </a:p>
          <a:p>
            <a:r>
              <a:rPr lang="en-IE" dirty="0" smtClean="0"/>
              <a:t>Explore Data </a:t>
            </a:r>
            <a:r>
              <a:rPr lang="en-IE" dirty="0"/>
              <a:t>Gathering on and for Guidance in </a:t>
            </a:r>
            <a:r>
              <a:rPr lang="en-IE" dirty="0" smtClean="0"/>
              <a:t>Schools</a:t>
            </a:r>
            <a:endParaRPr lang="en-IE" dirty="0"/>
          </a:p>
        </p:txBody>
      </p:sp>
      <p:sp>
        <p:nvSpPr>
          <p:cNvPr id="2" name="Title 1"/>
          <p:cNvSpPr>
            <a:spLocks noGrp="1"/>
          </p:cNvSpPr>
          <p:nvPr>
            <p:ph type="title"/>
          </p:nvPr>
        </p:nvSpPr>
        <p:spPr/>
        <p:txBody>
          <a:bodyPr>
            <a:normAutofit fontScale="90000"/>
          </a:bodyPr>
          <a:lstStyle/>
          <a:p>
            <a:r>
              <a:rPr lang="en-IE" dirty="0" smtClean="0"/>
              <a:t>NCGE – Post Primary Guidance Working Group </a:t>
            </a:r>
            <a:endParaRPr lang="en-IE" dirty="0"/>
          </a:p>
        </p:txBody>
      </p:sp>
    </p:spTree>
    <p:extLst>
      <p:ext uri="{BB962C8B-B14F-4D97-AF65-F5344CB8AC3E}">
        <p14:creationId xmlns:p14="http://schemas.microsoft.com/office/powerpoint/2010/main" val="192699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Where do we go next?</a:t>
            </a:r>
            <a:endParaRPr lang="en-IE" dirty="0"/>
          </a:p>
        </p:txBody>
      </p:sp>
      <p:sp>
        <p:nvSpPr>
          <p:cNvPr id="5" name="Content Placeholder 4"/>
          <p:cNvSpPr>
            <a:spLocks noGrp="1"/>
          </p:cNvSpPr>
          <p:nvPr>
            <p:ph sz="quarter" idx="13"/>
          </p:nvPr>
        </p:nvSpPr>
        <p:spPr>
          <a:xfrm>
            <a:off x="395536" y="2564904"/>
            <a:ext cx="4111369" cy="3774144"/>
          </a:xfrm>
        </p:spPr>
        <p:txBody>
          <a:bodyPr>
            <a:normAutofit fontScale="92500"/>
          </a:bodyPr>
          <a:lstStyle/>
          <a:p>
            <a:r>
              <a:rPr lang="en-IE" sz="2600" dirty="0" smtClean="0"/>
              <a:t>NCGE – Whole School Guidance Framework – launched September 2017</a:t>
            </a:r>
          </a:p>
          <a:p>
            <a:endParaRPr lang="en-IE" sz="2600" dirty="0"/>
          </a:p>
          <a:p>
            <a:r>
              <a:rPr lang="en-IE" sz="2600" dirty="0" smtClean="0"/>
              <a:t>Data Gathering 2017-2018</a:t>
            </a:r>
          </a:p>
          <a:p>
            <a:pPr>
              <a:buFont typeface="Wingdings" panose="05000000000000000000" pitchFamily="2" charset="2"/>
              <a:buChar char="ü"/>
            </a:pPr>
            <a:r>
              <a:rPr lang="en-IE" sz="2600" dirty="0" smtClean="0"/>
              <a:t>DES Compliance Survey 2017</a:t>
            </a:r>
          </a:p>
          <a:p>
            <a:pPr>
              <a:buFont typeface="Wingdings" panose="05000000000000000000" pitchFamily="2" charset="2"/>
              <a:buChar char="ü"/>
            </a:pPr>
            <a:r>
              <a:rPr lang="en-IE" sz="2600" dirty="0" smtClean="0"/>
              <a:t>Transnational Co-operation Activity- report due in Spring </a:t>
            </a:r>
          </a:p>
          <a:p>
            <a:endParaRPr lang="en-IE" dirty="0"/>
          </a:p>
        </p:txBody>
      </p:sp>
      <p:sp>
        <p:nvSpPr>
          <p:cNvPr id="6" name="Content Placeholder 5"/>
          <p:cNvSpPr>
            <a:spLocks noGrp="1"/>
          </p:cNvSpPr>
          <p:nvPr>
            <p:ph sz="quarter" idx="14"/>
          </p:nvPr>
        </p:nvSpPr>
        <p:spPr>
          <a:xfrm>
            <a:off x="5121984" y="2780928"/>
            <a:ext cx="4038600" cy="4277072"/>
          </a:xfrm>
        </p:spPr>
        <p:txBody>
          <a:bodyPr>
            <a:normAutofit/>
          </a:bodyPr>
          <a:lstStyle/>
          <a:p>
            <a:r>
              <a:rPr lang="en-IE" dirty="0" smtClean="0"/>
              <a:t>Meet with Principals</a:t>
            </a:r>
          </a:p>
          <a:p>
            <a:pPr marL="0" indent="0">
              <a:buNone/>
            </a:pPr>
            <a:endParaRPr lang="en-IE" dirty="0" smtClean="0"/>
          </a:p>
          <a:p>
            <a:r>
              <a:rPr lang="en-IE" dirty="0" smtClean="0"/>
              <a:t>Pilot programme</a:t>
            </a:r>
          </a:p>
          <a:p>
            <a:pPr marL="0" indent="0">
              <a:buNone/>
            </a:pPr>
            <a:endParaRPr lang="en-IE" dirty="0" smtClean="0"/>
          </a:p>
          <a:p>
            <a:r>
              <a:rPr lang="en-IE" dirty="0" smtClean="0"/>
              <a:t>Plan for CPD for guidance counsellors </a:t>
            </a:r>
          </a:p>
          <a:p>
            <a:pPr marL="0" indent="0">
              <a:buNone/>
            </a:pPr>
            <a:endParaRPr lang="en-IE" dirty="0" smtClean="0"/>
          </a:p>
          <a:p>
            <a:r>
              <a:rPr lang="en-IE" dirty="0" smtClean="0"/>
              <a:t>Review in 3 years </a:t>
            </a:r>
            <a:endParaRPr lang="en-IE" dirty="0"/>
          </a:p>
        </p:txBody>
      </p:sp>
    </p:spTree>
    <p:extLst>
      <p:ext uri="{BB962C8B-B14F-4D97-AF65-F5344CB8AC3E}">
        <p14:creationId xmlns:p14="http://schemas.microsoft.com/office/powerpoint/2010/main" val="278591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
      <a:dk1>
        <a:sysClr val="windowText" lastClr="000000"/>
      </a:dk1>
      <a:lt1>
        <a:sysClr val="window" lastClr="FFFFFF"/>
      </a:lt1>
      <a:dk2>
        <a:srgbClr val="00718C"/>
      </a:dk2>
      <a:lt2>
        <a:srgbClr val="00B9F2"/>
      </a:lt2>
      <a:accent1>
        <a:srgbClr val="00718C"/>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14DDFBEB9FE42BC6220220FDA79B6" ma:contentTypeVersion="11" ma:contentTypeDescription="Create a new document." ma:contentTypeScope="" ma:versionID="79268cdd8646f1c97ade2cadd1620681">
  <xsd:schema xmlns:xsd="http://www.w3.org/2001/XMLSchema" xmlns:xs="http://www.w3.org/2001/XMLSchema" xmlns:p="http://schemas.microsoft.com/office/2006/metadata/properties" xmlns:ns1="http://schemas.microsoft.com/sharepoint/v3" xmlns:ns2="01d9a2ad-257b-435a-9783-6313bfb5c4aa" xmlns:ns3="ae41681f-e801-43cc-83d3-5cf8e98f3d09" targetNamespace="http://schemas.microsoft.com/office/2006/metadata/properties" ma:root="true" ma:fieldsID="511b518b8bb7a41c994baf4672c9f073" ns1:_="" ns2:_="" ns3:_="">
    <xsd:import namespace="http://schemas.microsoft.com/sharepoint/v3"/>
    <xsd:import namespace="01d9a2ad-257b-435a-9783-6313bfb5c4aa"/>
    <xsd:import namespace="ae41681f-e801-43cc-83d3-5cf8e98f3d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C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9a2ad-257b-435a-9783-6313bfb5c4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CNS" ma:index="18" nillable="true" ma:displayName="CNS" ma:internalName="CN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41681f-e801-43cc-83d3-5cf8e98f3d0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NS xmlns="01d9a2ad-257b-435a-9783-6313bfb5c4aa" xsi:nil="true"/>
  </documentManagement>
</p:properties>
</file>

<file path=customXml/itemProps1.xml><?xml version="1.0" encoding="utf-8"?>
<ds:datastoreItem xmlns:ds="http://schemas.openxmlformats.org/officeDocument/2006/customXml" ds:itemID="{19AABBC5-C69A-4885-BA52-70EF11C0BEA8}"/>
</file>

<file path=customXml/itemProps2.xml><?xml version="1.0" encoding="utf-8"?>
<ds:datastoreItem xmlns:ds="http://schemas.openxmlformats.org/officeDocument/2006/customXml" ds:itemID="{7D8A9B81-448A-429A-8BDE-E9EA4D872E99}"/>
</file>

<file path=customXml/itemProps3.xml><?xml version="1.0" encoding="utf-8"?>
<ds:datastoreItem xmlns:ds="http://schemas.openxmlformats.org/officeDocument/2006/customXml" ds:itemID="{5D32C3CF-370F-43B8-A9D2-2ED97C0F91AC}"/>
</file>

<file path=docProps/app.xml><?xml version="1.0" encoding="utf-8"?>
<Properties xmlns="http://schemas.openxmlformats.org/officeDocument/2006/extended-properties" xmlns:vt="http://schemas.openxmlformats.org/officeDocument/2006/docPropsVTypes">
  <Template>Waveform</Template>
  <TotalTime>1225</TotalTime>
  <Words>669</Words>
  <Application>Microsoft Office PowerPoint</Application>
  <PresentationFormat>On-screen Show (4:3)</PresentationFormat>
  <Paragraphs>128</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Waveform</vt:lpstr>
      <vt:lpstr>National Centre for Guidance in Education ( NCGE) </vt:lpstr>
      <vt:lpstr>Presentation Overview</vt:lpstr>
      <vt:lpstr>NCGE</vt:lpstr>
      <vt:lpstr>Policy – EU </vt:lpstr>
      <vt:lpstr>Policy – EU </vt:lpstr>
      <vt:lpstr>Policy  - National </vt:lpstr>
      <vt:lpstr>Policy  - National </vt:lpstr>
      <vt:lpstr>NCGE – Post Primary Guidance Working Group </vt:lpstr>
      <vt:lpstr>Where do we go next?</vt:lpstr>
      <vt:lpstr>NCGE: A Whole School Guidance Framework (2017)</vt:lpstr>
      <vt:lpstr>Presentation Overview</vt:lpstr>
      <vt:lpstr>NCGE: A Whole School Guidance Framework (2017)</vt:lpstr>
      <vt:lpstr>Continuum of Support Model: WSG</vt:lpstr>
      <vt:lpstr>WSG: Guidance for All</vt:lpstr>
      <vt:lpstr>WSG: Guidance for Some</vt:lpstr>
      <vt:lpstr>WSG: Guidance for a Few</vt:lpstr>
      <vt:lpstr>WSG: Students’ Guidance Needs</vt:lpstr>
      <vt:lpstr>NCGE Resources &amp; Supports</vt:lpstr>
      <vt:lpstr>Over to you!</vt:lpstr>
      <vt:lpstr> jennifer.mckenzie@ncge.ie  linda.darbey@ncge.ie  ncgeinfo@ncge.ie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Darbey</dc:creator>
  <cp:lastModifiedBy>David Cullen</cp:lastModifiedBy>
  <cp:revision>78</cp:revision>
  <cp:lastPrinted>2018-01-19T15:46:54Z</cp:lastPrinted>
  <dcterms:created xsi:type="dcterms:W3CDTF">2018-01-15T11:44:06Z</dcterms:created>
  <dcterms:modified xsi:type="dcterms:W3CDTF">2018-01-25T11:10:05Z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0x010100BE514DDFBEB9FE42BC6220220FDA79B6</vt:lpwstr>
  </property>
</Properties>
</file>